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9" r:id="rId3"/>
    <p:sldId id="278" r:id="rId4"/>
    <p:sldId id="280" r:id="rId5"/>
    <p:sldId id="281" r:id="rId6"/>
    <p:sldId id="282" r:id="rId7"/>
    <p:sldId id="283" r:id="rId8"/>
    <p:sldId id="284" r:id="rId9"/>
    <p:sldId id="285" r:id="rId10"/>
    <p:sldId id="258" r:id="rId11"/>
    <p:sldId id="257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  <p:sldId id="272" r:id="rId26"/>
    <p:sldId id="273" r:id="rId27"/>
    <p:sldId id="274" r:id="rId28"/>
    <p:sldId id="275" r:id="rId29"/>
    <p:sldId id="276" r:id="rId30"/>
    <p:sldId id="277" r:id="rId3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8CD01"/>
    <a:srgbClr val="F2BCEA"/>
    <a:srgbClr val="D42C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ângulo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tângulo de cantos arredondados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CD0FD-65B8-421B-B8B7-F99753235D01}" type="datetimeFigureOut">
              <a:rPr lang="pt-BR" smtClean="0"/>
              <a:pPr/>
              <a:t>10/04/2012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C01A526C-0459-4B30-B252-36A228894D7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CD0FD-65B8-421B-B8B7-F99753235D01}" type="datetimeFigureOut">
              <a:rPr lang="pt-BR" smtClean="0"/>
              <a:pPr/>
              <a:t>10/04/2012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A526C-0459-4B30-B252-36A228894D7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CD0FD-65B8-421B-B8B7-F99753235D01}" type="datetimeFigureOut">
              <a:rPr lang="pt-BR" smtClean="0"/>
              <a:pPr/>
              <a:t>10/04/2012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A526C-0459-4B30-B252-36A228894D7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CD0FD-65B8-421B-B8B7-F99753235D01}" type="datetimeFigureOut">
              <a:rPr lang="pt-BR" smtClean="0"/>
              <a:pPr/>
              <a:t>10/04/2012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A526C-0459-4B30-B252-36A228894D7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tângulo de cantos arredondados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CD0FD-65B8-421B-B8B7-F99753235D01}" type="datetimeFigureOut">
              <a:rPr lang="pt-BR" smtClean="0"/>
              <a:pPr/>
              <a:t>10/04/2012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01A526C-0459-4B30-B252-36A228894D7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CD0FD-65B8-421B-B8B7-F99753235D01}" type="datetimeFigureOut">
              <a:rPr lang="pt-BR" smtClean="0"/>
              <a:pPr/>
              <a:t>10/04/2012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A526C-0459-4B30-B252-36A228894D7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CD0FD-65B8-421B-B8B7-F99753235D01}" type="datetimeFigureOut">
              <a:rPr lang="pt-BR" smtClean="0"/>
              <a:pPr/>
              <a:t>10/04/2012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A526C-0459-4B30-B252-36A228894D7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CD0FD-65B8-421B-B8B7-F99753235D01}" type="datetimeFigureOut">
              <a:rPr lang="pt-BR" smtClean="0"/>
              <a:pPr/>
              <a:t>10/04/2012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A526C-0459-4B30-B252-36A228894D7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CD0FD-65B8-421B-B8B7-F99753235D01}" type="datetimeFigureOut">
              <a:rPr lang="pt-BR" smtClean="0"/>
              <a:pPr/>
              <a:t>10/04/2012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A526C-0459-4B30-B252-36A228894D7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tângulo de cantos arredondados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CD0FD-65B8-421B-B8B7-F99753235D01}" type="datetimeFigureOut">
              <a:rPr lang="pt-BR" smtClean="0"/>
              <a:pPr/>
              <a:t>10/04/2012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A526C-0459-4B30-B252-36A228894D7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CD0FD-65B8-421B-B8B7-F99753235D01}" type="datetimeFigureOut">
              <a:rPr lang="pt-BR" smtClean="0"/>
              <a:pPr/>
              <a:t>10/04/2012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01A526C-0459-4B30-B252-36A228894D7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Retângulo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tângulo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tângulo de cantos arredondados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5ACD0FD-65B8-421B-B8B7-F99753235D01}" type="datetimeFigureOut">
              <a:rPr lang="pt-BR" smtClean="0"/>
              <a:pPr/>
              <a:t>10/04/2012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C01A526C-0459-4B30-B252-36A228894D7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Documento_do_Microsoft_Word_97_-_20031.doc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package" Target="../embeddings/Documento_do_Microsoft_Word1.docx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804664"/>
          </a:xfrm>
        </p:spPr>
        <p:txBody>
          <a:bodyPr/>
          <a:lstStyle/>
          <a:p>
            <a:r>
              <a:rPr lang="pt-BR" dirty="0"/>
              <a:t>JOSÉ MARCELINO DE REZENDE PINTO</a:t>
            </a: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sz="2800" dirty="0"/>
              <a:t>A POLÍTICA RECENTE DE FUNDOS PARA O</a:t>
            </a:r>
            <a:br>
              <a:rPr lang="pt-BR" sz="2800" dirty="0"/>
            </a:br>
            <a:r>
              <a:rPr lang="pt-BR" sz="2800" dirty="0"/>
              <a:t>FINANCIAMENTO DA EDUCAÇÃO E SEUS EFEITOS</a:t>
            </a:r>
            <a:br>
              <a:rPr lang="pt-BR" sz="2800" dirty="0"/>
            </a:br>
            <a:r>
              <a:rPr lang="pt-BR" sz="2800" dirty="0"/>
              <a:t>NO PACTO FEDERATIVO</a:t>
            </a:r>
          </a:p>
        </p:txBody>
      </p:sp>
    </p:spTree>
    <p:extLst>
      <p:ext uri="{BB962C8B-B14F-4D97-AF65-F5344CB8AC3E}">
        <p14:creationId xmlns:p14="http://schemas.microsoft.com/office/powerpoint/2010/main" val="228306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 smtClean="0"/>
              <a:t>Municipalização do ensino fundamental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/>
              <a:t>C</a:t>
            </a:r>
            <a:r>
              <a:rPr lang="pt-BR" dirty="0" smtClean="0"/>
              <a:t>om </a:t>
            </a:r>
            <a:r>
              <a:rPr lang="pt-BR" dirty="0"/>
              <a:t>a entrada em vigor, a partir de 1997, do Fundo de </a:t>
            </a:r>
            <a:r>
              <a:rPr lang="pt-BR" dirty="0" smtClean="0"/>
              <a:t>Manutenção e </a:t>
            </a:r>
            <a:r>
              <a:rPr lang="pt-BR" dirty="0"/>
              <a:t>Desenvolvimento do Ensino Fundamental e de </a:t>
            </a:r>
            <a:r>
              <a:rPr lang="pt-BR" dirty="0" smtClean="0"/>
              <a:t>Valorização do </a:t>
            </a:r>
            <a:r>
              <a:rPr lang="pt-BR" dirty="0"/>
              <a:t>Magistério (FUNDEF), nota-se um progressivo aumento da </a:t>
            </a:r>
            <a:r>
              <a:rPr lang="pt-BR" dirty="0" smtClean="0"/>
              <a:t>participação da </a:t>
            </a:r>
            <a:r>
              <a:rPr lang="pt-BR" dirty="0"/>
              <a:t>rede municipal, que chega em 2006 </a:t>
            </a:r>
            <a:r>
              <a:rPr lang="pt-BR" dirty="0" smtClean="0"/>
              <a:t>atendendo </a:t>
            </a:r>
            <a:r>
              <a:rPr lang="pt-BR" dirty="0"/>
              <a:t>52% das </a:t>
            </a:r>
            <a:r>
              <a:rPr lang="pt-BR" dirty="0" smtClean="0"/>
              <a:t>matrículas públicas.</a:t>
            </a:r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A municipalização das matrículas se deu de forma diferente entre as regiões do país.</a:t>
            </a:r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As séries iniciais ficaram mais a cargo dos municípios.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9061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08912" cy="4536504"/>
          </a:xfrm>
        </p:spPr>
        <p:txBody>
          <a:bodyPr>
            <a:normAutofit fontScale="90000"/>
          </a:bodyPr>
          <a:lstStyle/>
          <a:p>
            <a:pPr algn="just"/>
            <a:r>
              <a:rPr lang="pt-BR" dirty="0" smtClean="0"/>
              <a:t>Crianças </a:t>
            </a:r>
            <a:r>
              <a:rPr lang="pt-BR" dirty="0"/>
              <a:t>e jovens brasileiros </a:t>
            </a:r>
            <a:r>
              <a:rPr lang="pt-BR" dirty="0" smtClean="0"/>
              <a:t>precisam frequentar</a:t>
            </a:r>
            <a:r>
              <a:rPr lang="pt-BR" dirty="0"/>
              <a:t/>
            </a:r>
            <a:br>
              <a:rPr lang="pt-BR" dirty="0"/>
            </a:br>
            <a:r>
              <a:rPr lang="pt-BR" dirty="0"/>
              <a:t>escolas de diferentes redes de ensino que, em geral, possuem grandes</a:t>
            </a:r>
            <a:br>
              <a:rPr lang="pt-BR" dirty="0"/>
            </a:br>
            <a:r>
              <a:rPr lang="pt-BR" dirty="0"/>
              <a:t>diferenças de qualidade e padrões de avaliação entre si, o que torna</a:t>
            </a:r>
            <a:br>
              <a:rPr lang="pt-BR" dirty="0"/>
            </a:br>
            <a:r>
              <a:rPr lang="pt-BR" dirty="0"/>
              <a:t>mais difícil ainda a conclusão do ensino fundamental com êxito.</a:t>
            </a:r>
          </a:p>
        </p:txBody>
      </p:sp>
    </p:spTree>
    <p:extLst>
      <p:ext uri="{BB962C8B-B14F-4D97-AF65-F5344CB8AC3E}">
        <p14:creationId xmlns:p14="http://schemas.microsoft.com/office/powerpoint/2010/main" val="658862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 smtClean="0"/>
              <a:t>FUNDEF – divisão de </a:t>
            </a:r>
            <a:r>
              <a:rPr lang="pt-BR" dirty="0"/>
              <a:t>responsabilidades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Não houve consulta à comunidade.</a:t>
            </a:r>
          </a:p>
          <a:p>
            <a:r>
              <a:rPr lang="pt-BR" dirty="0" smtClean="0"/>
              <a:t>Os </a:t>
            </a:r>
            <a:r>
              <a:rPr lang="pt-BR" dirty="0"/>
              <a:t>estados querendo reduzir seus alunos, </a:t>
            </a:r>
            <a:r>
              <a:rPr lang="pt-BR" dirty="0" smtClean="0"/>
              <a:t>e os municípios querendo </a:t>
            </a:r>
            <a:r>
              <a:rPr lang="pt-BR" dirty="0"/>
              <a:t>ampliar suas </a:t>
            </a:r>
            <a:r>
              <a:rPr lang="pt-BR" dirty="0" smtClean="0"/>
              <a:t>receitas.</a:t>
            </a:r>
          </a:p>
          <a:p>
            <a:r>
              <a:rPr lang="pt-BR" dirty="0" smtClean="0"/>
              <a:t>Professores da rede estadual ficaram ociosos, devido a municipalização das séries iniciais do EF.</a:t>
            </a:r>
          </a:p>
          <a:p>
            <a:r>
              <a:rPr lang="pt-BR" dirty="0"/>
              <a:t>Uma outra </a:t>
            </a:r>
            <a:r>
              <a:rPr lang="pt-BR" dirty="0" smtClean="0"/>
              <a:t>consequência </a:t>
            </a:r>
            <a:r>
              <a:rPr lang="pt-BR" dirty="0"/>
              <a:t>deste aumento da participação </a:t>
            </a:r>
            <a:r>
              <a:rPr lang="pt-BR" dirty="0" smtClean="0"/>
              <a:t>municipal nas </a:t>
            </a:r>
            <a:r>
              <a:rPr lang="pt-BR" dirty="0"/>
              <a:t>matrículas da educação é que se rompeu o equilíbrio entre </a:t>
            </a:r>
            <a:r>
              <a:rPr lang="pt-BR" dirty="0" smtClean="0"/>
              <a:t>alunos atendidos </a:t>
            </a:r>
            <a:r>
              <a:rPr lang="pt-BR" dirty="0"/>
              <a:t>e capacidade financeira dos municípios.</a:t>
            </a:r>
            <a:r>
              <a:rPr lang="pt-BR" dirty="0" smtClean="0"/>
              <a:t>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29901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156707895"/>
              </p:ext>
            </p:extLst>
          </p:nvPr>
        </p:nvGraphicFramePr>
        <p:xfrm>
          <a:off x="395538" y="1052738"/>
          <a:ext cx="8276454" cy="51845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9409"/>
                <a:gridCol w="1379409"/>
                <a:gridCol w="1379409"/>
                <a:gridCol w="1379409"/>
                <a:gridCol w="1379409"/>
                <a:gridCol w="1379409"/>
              </a:tblGrid>
              <a:tr h="1158256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Biblioteca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 smtClean="0"/>
                        <a:t>Lab.Informática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 smtClean="0"/>
                        <a:t>Lab.Ciências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Quadra de esportes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Internet</a:t>
                      </a:r>
                      <a:endParaRPr lang="pt-BR" dirty="0"/>
                    </a:p>
                  </a:txBody>
                  <a:tcPr/>
                </a:tc>
              </a:tr>
              <a:tr h="671053">
                <a:tc>
                  <a:txBody>
                    <a:bodyPr/>
                    <a:lstStyle/>
                    <a:p>
                      <a:r>
                        <a:rPr lang="pt-BR" dirty="0" smtClean="0"/>
                        <a:t>BR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19%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12%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6%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23%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15%</a:t>
                      </a:r>
                      <a:endParaRPr lang="pt-BR" dirty="0"/>
                    </a:p>
                  </a:txBody>
                  <a:tcPr/>
                </a:tc>
              </a:tr>
              <a:tr h="671053">
                <a:tc>
                  <a:txBody>
                    <a:bodyPr/>
                    <a:lstStyle/>
                    <a:p>
                      <a:r>
                        <a:rPr lang="pt-BR" dirty="0" smtClean="0"/>
                        <a:t>N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</a:tr>
              <a:tr h="671053">
                <a:tc>
                  <a:txBody>
                    <a:bodyPr/>
                    <a:lstStyle/>
                    <a:p>
                      <a:r>
                        <a:rPr lang="pt-BR" dirty="0" smtClean="0"/>
                        <a:t>Ne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</a:tr>
              <a:tr h="671053">
                <a:tc>
                  <a:txBody>
                    <a:bodyPr/>
                    <a:lstStyle/>
                    <a:p>
                      <a:r>
                        <a:rPr lang="pt-BR" dirty="0" smtClean="0"/>
                        <a:t>Se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39</a:t>
                      </a:r>
                      <a:endParaRPr lang="pt-BR" dirty="0"/>
                    </a:p>
                  </a:txBody>
                  <a:tcPr/>
                </a:tc>
              </a:tr>
              <a:tr h="671053">
                <a:tc>
                  <a:txBody>
                    <a:bodyPr/>
                    <a:lstStyle/>
                    <a:p>
                      <a:r>
                        <a:rPr lang="pt-BR" dirty="0" smtClean="0"/>
                        <a:t>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</a:tr>
              <a:tr h="671053">
                <a:tc>
                  <a:txBody>
                    <a:bodyPr/>
                    <a:lstStyle/>
                    <a:p>
                      <a:r>
                        <a:rPr lang="pt-BR" dirty="0" smtClean="0"/>
                        <a:t>CO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467544" y="6381328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Fonte: INEP</a:t>
            </a:r>
            <a:endParaRPr lang="pt-BR" dirty="0"/>
          </a:p>
        </p:txBody>
      </p:sp>
      <p:sp>
        <p:nvSpPr>
          <p:cNvPr id="2" name="CaixaDeTexto 1"/>
          <p:cNvSpPr txBox="1"/>
          <p:nvPr/>
        </p:nvSpPr>
        <p:spPr>
          <a:xfrm>
            <a:off x="755576" y="116632"/>
            <a:ext cx="80648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/>
              <a:t>Recursos existentes em escolas públicas de ensino </a:t>
            </a:r>
            <a:r>
              <a:rPr lang="pt-BR" sz="2400" b="1" dirty="0" smtClean="0"/>
              <a:t>fundamental por </a:t>
            </a:r>
            <a:r>
              <a:rPr lang="pt-BR" sz="2400" b="1" dirty="0"/>
              <a:t>região – % do total: 2005</a:t>
            </a:r>
            <a:endParaRPr 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557318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BOMBA RELÓGIO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4000" dirty="0"/>
              <a:t>Se nenhuma medida de caráter permanente </a:t>
            </a:r>
            <a:r>
              <a:rPr lang="pt-BR" sz="4000" dirty="0" smtClean="0"/>
              <a:t>for tomada </a:t>
            </a:r>
            <a:r>
              <a:rPr lang="pt-BR" sz="4000" dirty="0"/>
              <a:t>neste ínterim, o país viverá naquela data uma grave crise </a:t>
            </a:r>
            <a:r>
              <a:rPr lang="pt-BR" sz="4000" dirty="0" smtClean="0"/>
              <a:t>no pacto </a:t>
            </a:r>
            <a:r>
              <a:rPr lang="pt-BR" sz="4000" dirty="0"/>
              <a:t>federativo, pois os municípios ficarão com um número de </a:t>
            </a:r>
            <a:r>
              <a:rPr lang="pt-BR" sz="4000" dirty="0" smtClean="0"/>
              <a:t>alunos muito </a:t>
            </a:r>
            <a:r>
              <a:rPr lang="pt-BR" sz="4000" dirty="0"/>
              <a:t>superior à sua capacidade de financiamento</a:t>
            </a:r>
            <a:r>
              <a:rPr lang="pt-BR" sz="4000" dirty="0" smtClean="0"/>
              <a:t>.</a:t>
            </a:r>
          </a:p>
          <a:p>
            <a:pPr algn="just"/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385672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363272" cy="580926"/>
          </a:xfrm>
        </p:spPr>
        <p:txBody>
          <a:bodyPr>
            <a:normAutofit/>
          </a:bodyPr>
          <a:lstStyle/>
          <a:p>
            <a:pPr algn="ctr"/>
            <a:r>
              <a:rPr lang="pt-BR" sz="2800" b="1" dirty="0" smtClean="0"/>
              <a:t>Fundef e </a:t>
            </a:r>
            <a:r>
              <a:rPr lang="pt-BR" sz="2800" b="1" dirty="0" err="1" smtClean="0"/>
              <a:t>Fundeb</a:t>
            </a:r>
            <a:r>
              <a:rPr lang="pt-BR" sz="2800" b="1" dirty="0" smtClean="0"/>
              <a:t> – complexidade do financiamento </a:t>
            </a:r>
            <a:endParaRPr lang="pt-BR" sz="28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95536" y="764704"/>
            <a:ext cx="8496944" cy="5832648"/>
          </a:xfrm>
        </p:spPr>
        <p:txBody>
          <a:bodyPr>
            <a:normAutofit lnSpcReduction="10000"/>
          </a:bodyPr>
          <a:lstStyle/>
          <a:p>
            <a:r>
              <a:rPr lang="pt-BR" sz="3200" dirty="0" smtClean="0"/>
              <a:t>Os </a:t>
            </a:r>
            <a:r>
              <a:rPr lang="pt-BR" sz="3200" dirty="0"/>
              <a:t>municípios com maior receita de ICMS tendem a Transferir recursos para aqueles de menor receita</a:t>
            </a:r>
            <a:r>
              <a:rPr lang="pt-BR" sz="3200" dirty="0" smtClean="0"/>
              <a:t>.</a:t>
            </a:r>
          </a:p>
          <a:p>
            <a:r>
              <a:rPr lang="pt-BR" sz="3200" dirty="0" smtClean="0"/>
              <a:t>Efeito as avessas: municípios pequenos dependem do </a:t>
            </a:r>
            <a:r>
              <a:rPr lang="pt-BR" sz="3200" dirty="0"/>
              <a:t>Fundo de Participação dos Municípios (FPM</a:t>
            </a:r>
            <a:r>
              <a:rPr lang="pt-BR" sz="3200" dirty="0" smtClean="0"/>
              <a:t>) de transferência da União.</a:t>
            </a:r>
          </a:p>
          <a:p>
            <a:r>
              <a:rPr lang="pt-BR" sz="3200" dirty="0"/>
              <a:t>os municípios </a:t>
            </a:r>
            <a:r>
              <a:rPr lang="pt-BR" sz="3200" dirty="0" smtClean="0"/>
              <a:t>de pequeno </a:t>
            </a:r>
            <a:r>
              <a:rPr lang="pt-BR" sz="3200" dirty="0"/>
              <a:t>porte recebem um valor “</a:t>
            </a:r>
            <a:r>
              <a:rPr lang="pt-BR" sz="3200" i="1" dirty="0"/>
              <a:t>per capita</a:t>
            </a:r>
            <a:r>
              <a:rPr lang="pt-BR" sz="3200" dirty="0"/>
              <a:t>” proporcionalmente </a:t>
            </a:r>
            <a:r>
              <a:rPr lang="pt-BR" sz="3200" dirty="0" smtClean="0"/>
              <a:t>mais elevado </a:t>
            </a:r>
            <a:r>
              <a:rPr lang="pt-BR" sz="3200" dirty="0"/>
              <a:t>que o daqueles de maior população</a:t>
            </a:r>
            <a:r>
              <a:rPr lang="pt-BR" sz="3200" dirty="0" smtClean="0"/>
              <a:t>.</a:t>
            </a:r>
          </a:p>
          <a:p>
            <a:r>
              <a:rPr lang="pt-BR" sz="3200" dirty="0"/>
              <a:t>população superior a 1 milhão </a:t>
            </a:r>
            <a:r>
              <a:rPr lang="pt-BR" sz="3200" dirty="0" smtClean="0"/>
              <a:t>de habitantes</a:t>
            </a:r>
            <a:r>
              <a:rPr lang="pt-BR" sz="3200" dirty="0"/>
              <a:t>, seu valor </a:t>
            </a:r>
            <a:r>
              <a:rPr lang="pt-BR" sz="3200" i="1" dirty="0"/>
              <a:t>per capita </a:t>
            </a:r>
            <a:r>
              <a:rPr lang="pt-BR" sz="3200" dirty="0"/>
              <a:t>era de apenas R$ </a:t>
            </a:r>
            <a:r>
              <a:rPr lang="pt-BR" sz="3200" dirty="0" smtClean="0"/>
              <a:t>32</a:t>
            </a:r>
          </a:p>
          <a:p>
            <a:r>
              <a:rPr lang="pt-BR" sz="3200" dirty="0"/>
              <a:t>R$ 1.093 </a:t>
            </a:r>
            <a:r>
              <a:rPr lang="pt-BR" sz="3200" i="1" dirty="0"/>
              <a:t>per capita </a:t>
            </a:r>
            <a:r>
              <a:rPr lang="pt-BR" sz="3200" dirty="0"/>
              <a:t>para municípios com até </a:t>
            </a:r>
            <a:r>
              <a:rPr lang="pt-BR" sz="3200" dirty="0" smtClean="0"/>
              <a:t>2 mil </a:t>
            </a:r>
            <a:r>
              <a:rPr lang="pt-BR" sz="3200" dirty="0"/>
              <a:t>habitantes,</a:t>
            </a:r>
            <a:endParaRPr lang="pt-BR" sz="3200" dirty="0" smtClean="0"/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32128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820472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pt-BR" sz="3100" b="1" dirty="0" smtClean="0"/>
              <a:t>Predominância </a:t>
            </a:r>
            <a:r>
              <a:rPr lang="pt-BR" sz="3100" b="1" dirty="0"/>
              <a:t>de municípios</a:t>
            </a:r>
            <a:br>
              <a:rPr lang="pt-BR" sz="3100" b="1" dirty="0"/>
            </a:br>
            <a:r>
              <a:rPr lang="pt-BR" sz="3100" b="1" dirty="0"/>
              <a:t>de pequeno </a:t>
            </a:r>
            <a:r>
              <a:rPr lang="pt-BR" sz="3100" b="1" dirty="0" smtClean="0"/>
              <a:t>porte </a:t>
            </a:r>
            <a:r>
              <a:rPr lang="pt-BR" sz="3100" b="1" dirty="0"/>
              <a:t>demográfico gera um outro </a:t>
            </a:r>
            <a:r>
              <a:rPr lang="pt-BR" sz="3100" b="1" dirty="0" smtClean="0"/>
              <a:t>problema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sz="3600" dirty="0" smtClean="0"/>
              <a:t>Recursos importantes  do município, IPTU e ISS;</a:t>
            </a:r>
          </a:p>
          <a:p>
            <a:r>
              <a:rPr lang="pt-BR" sz="3600" dirty="0" smtClean="0"/>
              <a:t>O município com recursos insuficientes para garantir uma educação infantil de qualidade.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184081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Dimensão das escolas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sz="4000" dirty="0" smtClean="0"/>
              <a:t>Quanto menos alunos, menos recursos;</a:t>
            </a:r>
          </a:p>
          <a:p>
            <a:pPr algn="just"/>
            <a:r>
              <a:rPr lang="pt-BR" sz="4000" dirty="0" smtClean="0"/>
              <a:t>Mais alunos, mais recursos;</a:t>
            </a:r>
          </a:p>
          <a:p>
            <a:pPr algn="just"/>
            <a:r>
              <a:rPr lang="pt-BR" sz="4000" dirty="0" smtClean="0"/>
              <a:t>Assim, quanto mais alunos tiver em uma escola, em uma sala, mais recurso é recebido;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52229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FUNDEF X FUNDEB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sz="3600" dirty="0"/>
              <a:t>Quando se considera, inclusive, o valor médio por aluno, a </a:t>
            </a:r>
            <a:r>
              <a:rPr lang="pt-BR" sz="3600" dirty="0" smtClean="0"/>
              <a:t>tendência com </a:t>
            </a:r>
            <a:r>
              <a:rPr lang="pt-BR" sz="3600" dirty="0"/>
              <a:t>o FUNDEB é haver uma diminuição perante o valor </a:t>
            </a:r>
            <a:r>
              <a:rPr lang="pt-BR" sz="3600" dirty="0" smtClean="0"/>
              <a:t>propiciado pelo FUNDEF;</a:t>
            </a:r>
          </a:p>
          <a:p>
            <a:r>
              <a:rPr lang="pt-BR" sz="3600" dirty="0" smtClean="0"/>
              <a:t>FUNDEB – 43%  a mais de recursos</a:t>
            </a:r>
          </a:p>
          <a:p>
            <a:r>
              <a:rPr lang="pt-BR" sz="3600" dirty="0" smtClean="0"/>
              <a:t>FUNDEB – 61% a mais de atendidos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1031272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3568" y="764704"/>
            <a:ext cx="7772400" cy="4824536"/>
          </a:xfrm>
        </p:spPr>
        <p:txBody>
          <a:bodyPr>
            <a:normAutofit fontScale="90000"/>
          </a:bodyPr>
          <a:lstStyle/>
          <a:p>
            <a:pPr algn="just"/>
            <a:r>
              <a:rPr lang="pt-BR" dirty="0"/>
              <a:t>R$ </a:t>
            </a:r>
            <a:r>
              <a:rPr lang="pt-BR" dirty="0" smtClean="0"/>
              <a:t>1.618/aluno/ano para garantir um ensino fundamental de qualidade;</a:t>
            </a:r>
            <a:br>
              <a:rPr lang="pt-BR" dirty="0" smtClean="0"/>
            </a:br>
            <a:r>
              <a:rPr lang="pt-BR" dirty="0"/>
              <a:t/>
            </a:r>
            <a:br>
              <a:rPr lang="pt-BR" dirty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/>
              <a:t/>
            </a:r>
            <a:br>
              <a:rPr lang="pt-BR" dirty="0"/>
            </a:br>
            <a:r>
              <a:rPr lang="pt-BR" dirty="0"/>
              <a:t>R$ 946,29 por </a:t>
            </a:r>
            <a:r>
              <a:rPr lang="pt-BR" dirty="0" smtClean="0"/>
              <a:t>aluno/ano, com o FUNDEB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09675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57224" y="2357430"/>
            <a:ext cx="7772400" cy="1143000"/>
          </a:xfrm>
          <a:solidFill>
            <a:srgbClr val="FF0000"/>
          </a:solidFill>
        </p:spPr>
        <p:txBody>
          <a:bodyPr>
            <a:normAutofit/>
          </a:bodyPr>
          <a:lstStyle/>
          <a:p>
            <a:pPr algn="ctr"/>
            <a:r>
              <a:rPr lang="pt-BR" dirty="0" smtClean="0">
                <a:solidFill>
                  <a:srgbClr val="C8CD01"/>
                </a:solidFill>
              </a:rPr>
              <a:t>QUESTÕES PRÉ – TEXTO</a:t>
            </a:r>
            <a:br>
              <a:rPr lang="pt-BR" dirty="0" smtClean="0">
                <a:solidFill>
                  <a:srgbClr val="C8CD01"/>
                </a:solidFill>
              </a:rPr>
            </a:br>
            <a:r>
              <a:rPr lang="pt-BR" sz="1800" dirty="0" smtClean="0">
                <a:solidFill>
                  <a:srgbClr val="C8CD01"/>
                </a:solidFill>
              </a:rPr>
              <a:t>Apresentação seminário de Políticas</a:t>
            </a:r>
            <a:endParaRPr lang="pt-BR" sz="1800" dirty="0">
              <a:solidFill>
                <a:srgbClr val="C8CD0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VANTAGEM DO FUNDEB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899592" y="2348880"/>
            <a:ext cx="7772400" cy="2557264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sz="5400" dirty="0"/>
              <a:t>R</a:t>
            </a:r>
            <a:r>
              <a:rPr lang="pt-BR" sz="5400" dirty="0" smtClean="0"/>
              <a:t>esgatou </a:t>
            </a:r>
            <a:r>
              <a:rPr lang="pt-BR" sz="5400" dirty="0"/>
              <a:t>o </a:t>
            </a:r>
            <a:r>
              <a:rPr lang="pt-BR" sz="5400" dirty="0" smtClean="0"/>
              <a:t>conceito de </a:t>
            </a:r>
            <a:r>
              <a:rPr lang="pt-BR" sz="5400" dirty="0"/>
              <a:t>educação básica como um direito</a:t>
            </a:r>
            <a:r>
              <a:rPr lang="pt-BR" sz="5400" dirty="0" smtClean="0"/>
              <a:t>.</a:t>
            </a:r>
          </a:p>
          <a:p>
            <a:pPr marL="0" indent="0">
              <a:buNone/>
            </a:pP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3922180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539552" y="764704"/>
            <a:ext cx="7772400" cy="5184576"/>
          </a:xfrm>
        </p:spPr>
        <p:txBody>
          <a:bodyPr>
            <a:normAutofit/>
          </a:bodyPr>
          <a:lstStyle/>
          <a:p>
            <a:r>
              <a:rPr lang="pt-BR" sz="3200" dirty="0"/>
              <a:t>Piso Salarial Profissional Nacional para os profissionais do </a:t>
            </a:r>
            <a:r>
              <a:rPr lang="pt-BR" sz="3200" dirty="0" smtClean="0"/>
              <a:t>magistério;</a:t>
            </a:r>
          </a:p>
          <a:p>
            <a:r>
              <a:rPr lang="pt-BR" sz="3200" dirty="0"/>
              <a:t>Não obstante, não foram </a:t>
            </a:r>
            <a:r>
              <a:rPr lang="pt-BR" sz="3200" dirty="0" smtClean="0"/>
              <a:t>contemplados os </a:t>
            </a:r>
            <a:r>
              <a:rPr lang="pt-BR" sz="3200" dirty="0"/>
              <a:t>demais trabalhadores da educação</a:t>
            </a:r>
            <a:r>
              <a:rPr lang="pt-BR" sz="3200" dirty="0" smtClean="0"/>
              <a:t>.</a:t>
            </a:r>
          </a:p>
          <a:p>
            <a:r>
              <a:rPr lang="pt-BR" sz="3200" dirty="0"/>
              <a:t>o piso não se articula a uma proposta de carreira profissional</a:t>
            </a:r>
            <a:r>
              <a:rPr lang="pt-BR" sz="3200" dirty="0" smtClean="0"/>
              <a:t>, pelo </a:t>
            </a:r>
            <a:r>
              <a:rPr lang="pt-BR" sz="3200" dirty="0"/>
              <a:t>fato de este valor ser integralizado somente em 2010</a:t>
            </a:r>
            <a:r>
              <a:rPr lang="pt-BR" sz="3200" dirty="0" smtClean="0"/>
              <a:t>, porque </a:t>
            </a:r>
            <a:r>
              <a:rPr lang="pt-BR" sz="3200" dirty="0"/>
              <a:t>não considera o nível de formação dos profissionais nem </a:t>
            </a:r>
            <a:r>
              <a:rPr lang="pt-BR" sz="3200" dirty="0" smtClean="0"/>
              <a:t>prevê tempo </a:t>
            </a:r>
            <a:r>
              <a:rPr lang="pt-BR" sz="3200" dirty="0"/>
              <a:t>remunerado para atividades extraclasse.</a:t>
            </a:r>
            <a:endParaRPr lang="pt-BR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0373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683568" y="1412776"/>
            <a:ext cx="7920880" cy="397031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pt-BR" sz="3600" dirty="0"/>
              <a:t>Outra inovação do FUNDEB encontra-se na previsão de que </a:t>
            </a:r>
            <a:r>
              <a:rPr lang="pt-BR" sz="3600" dirty="0" smtClean="0"/>
              <a:t>até 10</a:t>
            </a:r>
            <a:r>
              <a:rPr lang="pt-BR" sz="3600" dirty="0"/>
              <a:t>% da complementação da União possa ser utilizada por meio de </a:t>
            </a:r>
            <a:r>
              <a:rPr lang="pt-BR" sz="3600" dirty="0" smtClean="0"/>
              <a:t>programas direcionados </a:t>
            </a:r>
            <a:r>
              <a:rPr lang="pt-BR" sz="3600" dirty="0"/>
              <a:t>para a melhoria da qualidade da educação básica</a:t>
            </a:r>
            <a:r>
              <a:rPr lang="pt-BR" sz="3600" dirty="0" smtClean="0"/>
              <a:t>, nos </a:t>
            </a:r>
            <a:r>
              <a:rPr lang="pt-BR" sz="3600" dirty="0"/>
              <a:t>termos de regulamentação a ser feita (art. 7º da Lei n. 11.494</a:t>
            </a:r>
            <a:r>
              <a:rPr lang="pt-BR" sz="3600" dirty="0" smtClean="0"/>
              <a:t>/ 2007</a:t>
            </a:r>
            <a:r>
              <a:rPr lang="pt-BR" sz="36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924760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CONTROVÉRSIAS DA PONDERAÇÃO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67544" y="1447800"/>
            <a:ext cx="8219256" cy="5149552"/>
          </a:xfrm>
        </p:spPr>
        <p:txBody>
          <a:bodyPr>
            <a:normAutofit/>
          </a:bodyPr>
          <a:lstStyle/>
          <a:p>
            <a:pPr algn="just"/>
            <a:r>
              <a:rPr lang="pt-BR" dirty="0" smtClean="0"/>
              <a:t>Ponderação deferentes para as etapas e modalidades de ensino;</a:t>
            </a:r>
          </a:p>
          <a:p>
            <a:pPr algn="just"/>
            <a:endParaRPr lang="pt-BR" dirty="0"/>
          </a:p>
          <a:p>
            <a:pPr algn="just"/>
            <a:r>
              <a:rPr lang="pt-BR" sz="3200" dirty="0" smtClean="0"/>
              <a:t>“Acreditamos </a:t>
            </a:r>
            <a:r>
              <a:rPr lang="pt-BR" sz="3200" dirty="0"/>
              <a:t>que </a:t>
            </a:r>
            <a:r>
              <a:rPr lang="pt-BR" sz="3200" dirty="0" smtClean="0"/>
              <a:t>os fatores </a:t>
            </a:r>
            <a:r>
              <a:rPr lang="pt-BR" sz="3200" dirty="0"/>
              <a:t>de ponderação devem estar, antes de mais nada, associados </a:t>
            </a:r>
            <a:r>
              <a:rPr lang="pt-BR" sz="3200" dirty="0" smtClean="0"/>
              <a:t>de forma </a:t>
            </a:r>
            <a:r>
              <a:rPr lang="pt-BR" sz="3200" dirty="0"/>
              <a:t>objetiva às condições em que a oferta se dará, pautando-se </a:t>
            </a:r>
            <a:r>
              <a:rPr lang="pt-BR" sz="3200" dirty="0" smtClean="0"/>
              <a:t>por critérios </a:t>
            </a:r>
            <a:r>
              <a:rPr lang="pt-BR" sz="3200" dirty="0"/>
              <a:t>como: duração da jornada do professor e do aluno, nível </a:t>
            </a:r>
            <a:r>
              <a:rPr lang="pt-BR" sz="3200" dirty="0" smtClean="0"/>
              <a:t>de formação </a:t>
            </a:r>
            <a:r>
              <a:rPr lang="pt-BR" sz="3200" dirty="0"/>
              <a:t>dos profissionais, razão alunos/turma, presença de laboratórios</a:t>
            </a:r>
            <a:r>
              <a:rPr lang="pt-BR" sz="3200" dirty="0" smtClean="0"/>
              <a:t>, bibliotecas</a:t>
            </a:r>
            <a:r>
              <a:rPr lang="pt-BR" sz="3200" dirty="0"/>
              <a:t>, entre outros </a:t>
            </a:r>
            <a:r>
              <a:rPr lang="pt-BR" sz="3200" dirty="0" smtClean="0"/>
              <a:t>insumos”.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1249760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FINANCIAMENTO DA EJA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sz="3600" dirty="0" smtClean="0">
                <a:latin typeface="Times New Roman" pitchFamily="18" charset="0"/>
                <a:cs typeface="Times New Roman" pitchFamily="18" charset="0"/>
              </a:rPr>
              <a:t>Fator de ponderação 0,7 – o menor da tabela</a:t>
            </a:r>
          </a:p>
          <a:p>
            <a:endParaRPr lang="pt-BR" sz="3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3600" dirty="0" smtClean="0">
                <a:latin typeface="Times New Roman" pitchFamily="18" charset="0"/>
                <a:cs typeface="Times New Roman" pitchFamily="18" charset="0"/>
              </a:rPr>
              <a:t>O município não pode aplicar mais que 17% do fundo na EJA, mas não limita a quantidade de matrículas;</a:t>
            </a:r>
            <a:endParaRPr lang="pt-BR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2044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/>
              <a:t>A</a:t>
            </a:r>
            <a:r>
              <a:rPr lang="pt-BR" dirty="0" smtClean="0"/>
              <a:t>specto </a:t>
            </a:r>
            <a:r>
              <a:rPr lang="pt-BR" dirty="0"/>
              <a:t>em que o FUNDEB representou</a:t>
            </a:r>
            <a:br>
              <a:rPr lang="pt-BR" dirty="0"/>
            </a:br>
            <a:r>
              <a:rPr lang="pt-BR" dirty="0"/>
              <a:t>um indiscutível avanço ante o FUNDEF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95536" y="1447800"/>
            <a:ext cx="8568952" cy="4572000"/>
          </a:xfrm>
        </p:spPr>
        <p:txBody>
          <a:bodyPr>
            <a:normAutofit/>
          </a:bodyPr>
          <a:lstStyle/>
          <a:p>
            <a:pPr algn="just"/>
            <a:r>
              <a:rPr lang="pt-BR" sz="2800" dirty="0">
                <a:latin typeface="Times New Roman" pitchFamily="18" charset="0"/>
                <a:cs typeface="Times New Roman" pitchFamily="18" charset="0"/>
              </a:rPr>
              <a:t>fortalecimento da representação dos usuários da 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escola nestes </a:t>
            </a:r>
            <a:r>
              <a:rPr lang="pt-BR" sz="2800" dirty="0">
                <a:latin typeface="Times New Roman" pitchFamily="18" charset="0"/>
                <a:cs typeface="Times New Roman" pitchFamily="18" charset="0"/>
              </a:rPr>
              <a:t>conselhos, garantindo-se a participação de pelo menos dois 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pais e </a:t>
            </a:r>
            <a:r>
              <a:rPr lang="pt-BR" sz="2800" dirty="0">
                <a:latin typeface="Times New Roman" pitchFamily="18" charset="0"/>
                <a:cs typeface="Times New Roman" pitchFamily="18" charset="0"/>
              </a:rPr>
              <a:t>dois estudantes, além de um representante dos conselhos 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tutelares nos </a:t>
            </a:r>
            <a:r>
              <a:rPr lang="pt-BR" sz="2800" dirty="0">
                <a:latin typeface="Times New Roman" pitchFamily="18" charset="0"/>
                <a:cs typeface="Times New Roman" pitchFamily="18" charset="0"/>
              </a:rPr>
              <a:t>conselhos de âmbito municipal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pt-BR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pt-BR" sz="2800" dirty="0">
                <a:latin typeface="Times New Roman" pitchFamily="18" charset="0"/>
                <a:cs typeface="Times New Roman" pitchFamily="18" charset="0"/>
              </a:rPr>
              <a:t>Entretanto, cabe ressaltar que eles permanecem 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como conselhos </a:t>
            </a:r>
            <a:r>
              <a:rPr lang="pt-BR" sz="2800" dirty="0">
                <a:latin typeface="Times New Roman" pitchFamily="18" charset="0"/>
                <a:cs typeface="Times New Roman" pitchFamily="18" charset="0"/>
              </a:rPr>
              <a:t>de fiscalização, sem poder real para definir as políticas para 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a área</a:t>
            </a:r>
            <a:r>
              <a:rPr lang="pt-BR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55997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827584" y="836712"/>
            <a:ext cx="7772400" cy="5256584"/>
          </a:xfrm>
          <a:ln>
            <a:solidFill>
              <a:srgbClr val="00B0F0"/>
            </a:solidFill>
          </a:ln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pt-BR" sz="4000" dirty="0">
                <a:latin typeface="Times New Roman" pitchFamily="18" charset="0"/>
                <a:cs typeface="Times New Roman" pitchFamily="18" charset="0"/>
              </a:rPr>
              <a:t>Concluindo, muito embora o FUNDEB represente um avanço </a:t>
            </a:r>
            <a:r>
              <a:rPr lang="pt-BR" sz="4000" dirty="0" smtClean="0">
                <a:latin typeface="Times New Roman" pitchFamily="18" charset="0"/>
                <a:cs typeface="Times New Roman" pitchFamily="18" charset="0"/>
              </a:rPr>
              <a:t>ante o </a:t>
            </a:r>
            <a:r>
              <a:rPr lang="pt-BR" sz="4000" dirty="0">
                <a:latin typeface="Times New Roman" pitchFamily="18" charset="0"/>
                <a:cs typeface="Times New Roman" pitchFamily="18" charset="0"/>
              </a:rPr>
              <a:t>FUNDEF, ao resgatar o conceito de educação básica e ao fortalecer </a:t>
            </a:r>
            <a:r>
              <a:rPr lang="pt-BR" sz="4000" dirty="0" smtClean="0">
                <a:latin typeface="Times New Roman" pitchFamily="18" charset="0"/>
                <a:cs typeface="Times New Roman" pitchFamily="18" charset="0"/>
              </a:rPr>
              <a:t>o controle </a:t>
            </a:r>
            <a:r>
              <a:rPr lang="pt-BR" sz="4000" dirty="0">
                <a:latin typeface="Times New Roman" pitchFamily="18" charset="0"/>
                <a:cs typeface="Times New Roman" pitchFamily="18" charset="0"/>
              </a:rPr>
              <a:t>social, ele não enfrentou os dois principais problemas de </a:t>
            </a:r>
            <a:r>
              <a:rPr lang="pt-BR" sz="4000" dirty="0" smtClean="0">
                <a:latin typeface="Times New Roman" pitchFamily="18" charset="0"/>
                <a:cs typeface="Times New Roman" pitchFamily="18" charset="0"/>
              </a:rPr>
              <a:t>nossa política </a:t>
            </a:r>
            <a:r>
              <a:rPr lang="pt-BR" sz="4000" dirty="0">
                <a:latin typeface="Times New Roman" pitchFamily="18" charset="0"/>
                <a:cs typeface="Times New Roman" pitchFamily="18" charset="0"/>
              </a:rPr>
              <a:t>de fundos:</a:t>
            </a:r>
          </a:p>
        </p:txBody>
      </p:sp>
    </p:spTree>
    <p:extLst>
      <p:ext uri="{BB962C8B-B14F-4D97-AF65-F5344CB8AC3E}">
        <p14:creationId xmlns:p14="http://schemas.microsoft.com/office/powerpoint/2010/main" val="851320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95536" y="260648"/>
            <a:ext cx="8291264" cy="6336704"/>
          </a:xfrm>
          <a:solidFill>
            <a:srgbClr val="F2BCE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just"/>
            <a:r>
              <a:rPr lang="pt-BR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1) a inexistência de um valor mínimo por </a:t>
            </a:r>
            <a:r>
              <a:rPr lang="pt-BR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aluno que </a:t>
            </a:r>
            <a:r>
              <a:rPr lang="pt-BR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assegure um ensino de qualidade e que impeça as disparidades </a:t>
            </a:r>
            <a:r>
              <a:rPr lang="pt-BR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regionais;</a:t>
            </a:r>
          </a:p>
          <a:p>
            <a:pPr algn="just"/>
            <a:endParaRPr lang="pt-BR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pt-BR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pt-BR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2) embora o fundo seja único no âmbito de cada unidade </a:t>
            </a:r>
            <a:r>
              <a:rPr lang="pt-BR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 Federação</a:t>
            </a:r>
            <a:r>
              <a:rPr lang="pt-BR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os alunos permanecem atendidos por duas redes distintas</a:t>
            </a:r>
            <a:r>
              <a:rPr lang="pt-BR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com </a:t>
            </a:r>
            <a:r>
              <a:rPr lang="pt-BR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padrões de funcionamento e de qualidade distintos e que </a:t>
            </a:r>
            <a:r>
              <a:rPr lang="pt-BR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dificilmente conseguem </a:t>
            </a:r>
            <a:r>
              <a:rPr lang="pt-BR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estabelecer um regime de colaboração.</a:t>
            </a:r>
          </a:p>
        </p:txBody>
      </p:sp>
    </p:spTree>
    <p:extLst>
      <p:ext uri="{BB962C8B-B14F-4D97-AF65-F5344CB8AC3E}">
        <p14:creationId xmlns:p14="http://schemas.microsoft.com/office/powerpoint/2010/main" val="391943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Saídas ...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95536" y="1447800"/>
            <a:ext cx="8291264" cy="5149552"/>
          </a:xfrm>
        </p:spPr>
        <p:txBody>
          <a:bodyPr>
            <a:noAutofit/>
          </a:bodyPr>
          <a:lstStyle/>
          <a:p>
            <a:pPr algn="just"/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A primeira delas é ampliar a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parcela da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União no financiamento da educação básica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É inadmissível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que o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governo federal, que, segundo dados da Receita Federal, ficou,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em 2005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, com 58% da carga tributária do país, o equivalente a 21,6%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do PIB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, limite-se a contribuir para o FUNDEB com menos de 0,2% do PIB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, ou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seja, um valor inferior a um centésimo de sua receita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  tributária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disponível.</a:t>
            </a:r>
          </a:p>
        </p:txBody>
      </p:sp>
    </p:spTree>
    <p:extLst>
      <p:ext uri="{BB962C8B-B14F-4D97-AF65-F5344CB8AC3E}">
        <p14:creationId xmlns:p14="http://schemas.microsoft.com/office/powerpoint/2010/main" val="917438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772400" cy="724942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SAÍDAS...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67544" y="980728"/>
            <a:ext cx="8219256" cy="54006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Um segundo e importante passo então teria de ser dado no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que se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refere à gestão das escolas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Ao contrário de escolas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estaduais ou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municipais de educação básica, teríamos apenas escolas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públicas; </a:t>
            </a:r>
          </a:p>
          <a:p>
            <a:pPr algn="just"/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Esta, em nosso entendimento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, no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que se refere à gestão, seria a única forma de dar fim à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atual “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guerra fiscal” entre estados e municípios pelos alunos que “rendem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” mais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no fundo; guerra que tem como corolário o abandono ou a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oferta precária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para aqueles de maior custo (creches, zona rural, EJA etc.)</a:t>
            </a:r>
            <a:endParaRPr lang="pt-BR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05477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1981200"/>
            <a:ext cx="8229600" cy="38862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Repartição das responsabilidades entre União, Estados e Municípios;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Vinculação de impostos;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Definição de Manutenção e Desenvolvimento do Ensino (MDE);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Constituição de fundos: Fundef e Fundeb;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Recursos complementares: salário educação; recursos de convênios, outros recursos orçamentários.</a:t>
            </a:r>
            <a:endParaRPr kumimoji="0" lang="pt-BR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72" y="571480"/>
            <a:ext cx="8229600" cy="757254"/>
          </a:xfrm>
        </p:spPr>
        <p:txBody>
          <a:bodyPr/>
          <a:lstStyle/>
          <a:p>
            <a:r>
              <a:rPr lang="en-US" sz="3800" dirty="0"/>
              <a:t>PRINCIPAIS CARACTERÍSTICAS:</a:t>
            </a:r>
            <a:endParaRPr lang="pt-BR" sz="3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620688"/>
            <a:ext cx="7772400" cy="5472608"/>
          </a:xfrm>
          <a:solidFill>
            <a:srgbClr val="FFC0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normAutofit fontScale="90000"/>
          </a:bodyPr>
          <a:lstStyle/>
          <a:p>
            <a:pPr algn="just"/>
            <a:r>
              <a:rPr lang="pt-BR" dirty="0" smtClean="0"/>
              <a:t>Uma escola </a:t>
            </a:r>
            <a:r>
              <a:rPr lang="pt-BR" dirty="0"/>
              <a:t>pública única, financiada com presença relevante do governo federal</a:t>
            </a:r>
            <a:r>
              <a:rPr lang="pt-BR" dirty="0" smtClean="0"/>
              <a:t>, com </a:t>
            </a:r>
            <a:r>
              <a:rPr lang="pt-BR" dirty="0"/>
              <a:t>a função de reduzir as disparidades regionais e garantir um</a:t>
            </a:r>
            <a:br>
              <a:rPr lang="pt-BR" dirty="0"/>
            </a:br>
            <a:r>
              <a:rPr lang="pt-BR" dirty="0"/>
              <a:t>padrão mínimo de qualidade, administrada de forma coletiva pelos</a:t>
            </a:r>
            <a:br>
              <a:rPr lang="pt-BR" dirty="0"/>
            </a:br>
            <a:r>
              <a:rPr lang="pt-BR" dirty="0"/>
              <a:t>principais interessados em uma escola pública de qualidade: pais, alunos</a:t>
            </a:r>
            <a:br>
              <a:rPr lang="pt-BR" dirty="0"/>
            </a:br>
            <a:r>
              <a:rPr lang="pt-BR" dirty="0"/>
              <a:t>e profissionais da educação.</a:t>
            </a:r>
          </a:p>
        </p:txBody>
      </p:sp>
    </p:spTree>
    <p:extLst>
      <p:ext uri="{BB962C8B-B14F-4D97-AF65-F5344CB8AC3E}">
        <p14:creationId xmlns:p14="http://schemas.microsoft.com/office/powerpoint/2010/main" val="1507252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rganization Chart 2"/>
          <p:cNvGrpSpPr>
            <a:grpSpLocks/>
          </p:cNvGrpSpPr>
          <p:nvPr/>
        </p:nvGrpSpPr>
        <p:grpSpPr bwMode="auto">
          <a:xfrm>
            <a:off x="857224" y="1071546"/>
            <a:ext cx="7315200" cy="4756150"/>
            <a:chOff x="1134" y="1272"/>
            <a:chExt cx="2754" cy="1004"/>
          </a:xfrm>
        </p:grpSpPr>
        <p:cxnSp>
          <p:nvCxnSpPr>
            <p:cNvPr id="1028" name="_s1028"/>
            <p:cNvCxnSpPr>
              <a:cxnSpLocks noChangeShapeType="1"/>
              <a:stCxn id="9" idx="0"/>
              <a:endCxn id="6" idx="2"/>
            </p:cNvCxnSpPr>
            <p:nvPr/>
          </p:nvCxnSpPr>
          <p:spPr bwMode="auto">
            <a:xfrm rot="16200000">
              <a:off x="3422" y="1952"/>
              <a:ext cx="70" cy="1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29" name="_s1029"/>
            <p:cNvCxnSpPr>
              <a:cxnSpLocks noChangeShapeType="1"/>
              <a:stCxn id="8" idx="0"/>
              <a:endCxn id="5" idx="2"/>
            </p:cNvCxnSpPr>
            <p:nvPr/>
          </p:nvCxnSpPr>
          <p:spPr bwMode="auto">
            <a:xfrm rot="16200000">
              <a:off x="2477" y="1952"/>
              <a:ext cx="70" cy="1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0" name="_s1030"/>
            <p:cNvCxnSpPr>
              <a:cxnSpLocks noChangeShapeType="1"/>
              <a:stCxn id="7" idx="0"/>
              <a:endCxn id="4" idx="2"/>
            </p:cNvCxnSpPr>
            <p:nvPr/>
          </p:nvCxnSpPr>
          <p:spPr bwMode="auto">
            <a:xfrm rot="16200000">
              <a:off x="1532" y="1952"/>
              <a:ext cx="70" cy="1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1" name="_s1031"/>
            <p:cNvCxnSpPr>
              <a:cxnSpLocks noChangeShapeType="1"/>
              <a:stCxn id="6" idx="0"/>
              <a:endCxn id="3" idx="2"/>
            </p:cNvCxnSpPr>
            <p:nvPr/>
          </p:nvCxnSpPr>
          <p:spPr bwMode="auto">
            <a:xfrm rot="5400000" flipH="1">
              <a:off x="2949" y="1122"/>
              <a:ext cx="70" cy="945"/>
            </a:xfrm>
            <a:prstGeom prst="bentConnector3">
              <a:avLst>
                <a:gd name="adj1" fmla="val 34449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2" name="_s1032"/>
            <p:cNvCxnSpPr>
              <a:cxnSpLocks noChangeShapeType="1"/>
              <a:stCxn id="5" idx="0"/>
              <a:endCxn id="3" idx="2"/>
            </p:cNvCxnSpPr>
            <p:nvPr/>
          </p:nvCxnSpPr>
          <p:spPr bwMode="auto">
            <a:xfrm rot="16200000">
              <a:off x="2477" y="1594"/>
              <a:ext cx="70" cy="1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3" name="_s1033"/>
            <p:cNvCxnSpPr>
              <a:cxnSpLocks noChangeShapeType="1"/>
              <a:stCxn id="4" idx="0"/>
              <a:endCxn id="3" idx="2"/>
            </p:cNvCxnSpPr>
            <p:nvPr/>
          </p:nvCxnSpPr>
          <p:spPr bwMode="auto">
            <a:xfrm rot="16200000">
              <a:off x="2004" y="1122"/>
              <a:ext cx="70" cy="945"/>
            </a:xfrm>
            <a:prstGeom prst="bentConnector3">
              <a:avLst>
                <a:gd name="adj1" fmla="val 34449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" name="_s1034"/>
            <p:cNvSpPr>
              <a:spLocks noChangeArrowheads="1"/>
            </p:cNvSpPr>
            <p:nvPr/>
          </p:nvSpPr>
          <p:spPr bwMode="auto">
            <a:xfrm>
              <a:off x="2079" y="1272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cs typeface="Arial" charset="0"/>
                </a:rPr>
                <a:t>Recursos vinculados;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cs typeface="Arial" charset="0"/>
                </a:rPr>
                <a:t> cota do salário educação;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cs typeface="Arial" charset="0"/>
                </a:rPr>
                <a:t>recursos de convênios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cs typeface="Arial" charset="0"/>
                </a:rPr>
                <a:t> [ex. FNDE].</a:t>
              </a:r>
            </a:p>
          </p:txBody>
        </p:sp>
        <p:sp>
          <p:nvSpPr>
            <p:cNvPr id="4" name="_s1035"/>
            <p:cNvSpPr>
              <a:spLocks noChangeArrowheads="1"/>
            </p:cNvSpPr>
            <p:nvPr/>
          </p:nvSpPr>
          <p:spPr bwMode="auto">
            <a:xfrm>
              <a:off x="1134" y="1630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cs typeface="Arial" charset="0"/>
                </a:rPr>
                <a:t>Despesas das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cs typeface="Arial" charset="0"/>
                </a:rPr>
                <a:t>atividades meio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cs typeface="Arial" charset="0"/>
                </a:rPr>
                <a:t> [secretaria/ núcleos]: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BR" sz="1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5" name="_s1036"/>
            <p:cNvSpPr>
              <a:spLocks noChangeArrowheads="1"/>
            </p:cNvSpPr>
            <p:nvPr/>
          </p:nvSpPr>
          <p:spPr bwMode="auto">
            <a:xfrm>
              <a:off x="2079" y="1630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cs typeface="Arial" charset="0"/>
                </a:rPr>
                <a:t>Despesas com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cs typeface="Arial" charset="0"/>
                </a:rPr>
                <a:t> atividades fins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cs typeface="Arial" charset="0"/>
                </a:rPr>
                <a:t> [escolas, creches]: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BR" sz="1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6" name="_s1037"/>
            <p:cNvSpPr>
              <a:spLocks noChangeArrowheads="1"/>
            </p:cNvSpPr>
            <p:nvPr/>
          </p:nvSpPr>
          <p:spPr bwMode="auto">
            <a:xfrm>
              <a:off x="3024" y="1630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cs typeface="Arial" charset="0"/>
                </a:rPr>
                <a:t>Despesas com atividades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cs typeface="Arial" charset="0"/>
                </a:rPr>
                <a:t> fins – descentralizados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cs typeface="Arial" charset="0"/>
                </a:rPr>
                <a:t>para as escolas: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BR" sz="1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cs typeface="Arial" charset="0"/>
                </a:rPr>
                <a:t> </a:t>
              </a:r>
            </a:p>
          </p:txBody>
        </p:sp>
        <p:sp>
          <p:nvSpPr>
            <p:cNvPr id="7" name="_s1038"/>
            <p:cNvSpPr>
              <a:spLocks noChangeArrowheads="1"/>
            </p:cNvSpPr>
            <p:nvPr/>
          </p:nvSpPr>
          <p:spPr bwMode="auto">
            <a:xfrm>
              <a:off x="1134" y="1988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cs typeface="Arial" charset="0"/>
                </a:rPr>
                <a:t>Ex: pessoal,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cs typeface="Arial" charset="0"/>
                </a:rPr>
                <a:t>cursos de capacitação,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cs typeface="Arial" charset="0"/>
                </a:rPr>
                <a:t> transporte escolar…</a:t>
              </a:r>
            </a:p>
          </p:txBody>
        </p:sp>
        <p:sp>
          <p:nvSpPr>
            <p:cNvPr id="8" name="_s1039"/>
            <p:cNvSpPr>
              <a:spLocks noChangeArrowheads="1"/>
            </p:cNvSpPr>
            <p:nvPr/>
          </p:nvSpPr>
          <p:spPr bwMode="auto">
            <a:xfrm>
              <a:off x="2079" y="1988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cs typeface="Arial" charset="0"/>
                </a:rPr>
                <a:t>Ex: folha de pagamento,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cs typeface="Arial" charset="0"/>
                </a:rPr>
                <a:t>manutenção, água,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cs typeface="Arial" charset="0"/>
                </a:rPr>
                <a:t>luz, telefone…</a:t>
              </a:r>
            </a:p>
          </p:txBody>
        </p:sp>
        <p:sp>
          <p:nvSpPr>
            <p:cNvPr id="9" name="_s1040"/>
            <p:cNvSpPr>
              <a:spLocks noChangeArrowheads="1"/>
            </p:cNvSpPr>
            <p:nvPr/>
          </p:nvSpPr>
          <p:spPr bwMode="auto">
            <a:xfrm>
              <a:off x="3024" y="1988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rgbClr val="99CC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cs typeface="Arial" charset="0"/>
                </a:rPr>
                <a:t>Ex: fundo rotativo (SEED/PR);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cs typeface="Arial" charset="0"/>
                </a:rPr>
                <a:t>caixa pequeno (SP);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cs typeface="Arial" charset="0"/>
                </a:rPr>
                <a:t> programa de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1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cs typeface="Arial" charset="0"/>
                </a:rPr>
                <a:t>descentralização (CTBA)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1142976" y="285728"/>
            <a:ext cx="7772400" cy="631844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err="1" smtClean="0"/>
              <a:t>Definição</a:t>
            </a:r>
            <a:r>
              <a:rPr lang="en-US" dirty="0" smtClean="0"/>
              <a:t> de MDE </a:t>
            </a:r>
            <a:r>
              <a:rPr lang="en-US" dirty="0" err="1" smtClean="0"/>
              <a:t>na</a:t>
            </a:r>
            <a:r>
              <a:rPr lang="en-US" dirty="0" smtClean="0"/>
              <a:t> LDB</a:t>
            </a:r>
            <a:endParaRPr lang="pt-BR" dirty="0" smtClean="0"/>
          </a:p>
        </p:txBody>
      </p:sp>
      <p:graphicFrame>
        <p:nvGraphicFramePr>
          <p:cNvPr id="2050" name="Object 3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285720" y="928670"/>
          <a:ext cx="8286808" cy="55721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Documento" r:id="rId4" imgW="5998250" imgH="3686573" progId="Word.Document.8">
                  <p:embed/>
                </p:oleObj>
              </mc:Choice>
              <mc:Fallback>
                <p:oleObj name="Documento" r:id="rId4" imgW="5998250" imgH="3686573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20" y="928670"/>
                        <a:ext cx="8286808" cy="55721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539750" y="428604"/>
          <a:ext cx="8064896" cy="59532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4456"/>
                <a:gridCol w="1008112"/>
                <a:gridCol w="792090"/>
                <a:gridCol w="1224134"/>
                <a:gridCol w="936104"/>
              </a:tblGrid>
              <a:tr h="469891">
                <a:tc>
                  <a:txBody>
                    <a:bodyPr/>
                    <a:lstStyle/>
                    <a:p>
                      <a:r>
                        <a:rPr lang="pt-BR" dirty="0" smtClean="0"/>
                        <a:t>Etapa-modalidade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Urbana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Rural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Integral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Parcial</a:t>
                      </a:r>
                      <a:endParaRPr lang="pt-BR" dirty="0"/>
                    </a:p>
                  </a:txBody>
                  <a:tcPr/>
                </a:tc>
              </a:tr>
              <a:tr h="397797">
                <a:tc>
                  <a:txBody>
                    <a:bodyPr/>
                    <a:lstStyle/>
                    <a:p>
                      <a:r>
                        <a:rPr lang="pt-BR" dirty="0" smtClean="0"/>
                        <a:t>Creche direta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1,10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0,80</a:t>
                      </a:r>
                      <a:endParaRPr lang="pt-BR" dirty="0"/>
                    </a:p>
                  </a:txBody>
                  <a:tcPr/>
                </a:tc>
              </a:tr>
              <a:tr h="397797">
                <a:tc>
                  <a:txBody>
                    <a:bodyPr/>
                    <a:lstStyle/>
                    <a:p>
                      <a:r>
                        <a:rPr lang="pt-BR" dirty="0" smtClean="0"/>
                        <a:t>Creche conveniada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97797">
                <a:tc>
                  <a:txBody>
                    <a:bodyPr/>
                    <a:lstStyle/>
                    <a:p>
                      <a:r>
                        <a:rPr lang="pt-BR" dirty="0" smtClean="0"/>
                        <a:t>Pré escola direta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1,25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1,00</a:t>
                      </a:r>
                      <a:endParaRPr lang="pt-BR" dirty="0"/>
                    </a:p>
                  </a:txBody>
                  <a:tcPr/>
                </a:tc>
              </a:tr>
              <a:tr h="399207">
                <a:tc>
                  <a:txBody>
                    <a:bodyPr/>
                    <a:lstStyle/>
                    <a:p>
                      <a:r>
                        <a:rPr lang="pt-BR" dirty="0" smtClean="0"/>
                        <a:t>Pré</a:t>
                      </a:r>
                      <a:r>
                        <a:rPr lang="pt-BR" baseline="0" dirty="0" smtClean="0"/>
                        <a:t> escola conveniada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1,25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1,00</a:t>
                      </a:r>
                      <a:endParaRPr lang="pt-BR" dirty="0"/>
                    </a:p>
                  </a:txBody>
                  <a:tcPr/>
                </a:tc>
              </a:tr>
              <a:tr h="399207">
                <a:tc>
                  <a:txBody>
                    <a:bodyPr/>
                    <a:lstStyle/>
                    <a:p>
                      <a:r>
                        <a:rPr lang="pt-BR" dirty="0" smtClean="0"/>
                        <a:t>Ensino fundamental – AI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1,00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1,15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1,25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540037">
                <a:tc>
                  <a:txBody>
                    <a:bodyPr/>
                    <a:lstStyle/>
                    <a:p>
                      <a:r>
                        <a:rPr lang="pt-BR" dirty="0" smtClean="0"/>
                        <a:t>Ensino Fundamental</a:t>
                      </a:r>
                      <a:r>
                        <a:rPr lang="pt-BR" baseline="0" dirty="0" smtClean="0"/>
                        <a:t> - AF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1,10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1,20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451065">
                <a:tc>
                  <a:txBody>
                    <a:bodyPr/>
                    <a:lstStyle/>
                    <a:p>
                      <a:r>
                        <a:rPr lang="pt-BR" dirty="0" smtClean="0"/>
                        <a:t>Ensino Médio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1,20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1,25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1,30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451065">
                <a:tc>
                  <a:txBody>
                    <a:bodyPr/>
                    <a:lstStyle/>
                    <a:p>
                      <a:r>
                        <a:rPr lang="pt-BR" dirty="0" smtClean="0"/>
                        <a:t>EJA com avaliação</a:t>
                      </a:r>
                      <a:r>
                        <a:rPr lang="pt-BR" baseline="0" dirty="0" smtClean="0"/>
                        <a:t> no processo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0,80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451065">
                <a:tc>
                  <a:txBody>
                    <a:bodyPr/>
                    <a:lstStyle/>
                    <a:p>
                      <a:r>
                        <a:rPr lang="pt-BR" dirty="0" smtClean="0"/>
                        <a:t>EM</a:t>
                      </a:r>
                      <a:r>
                        <a:rPr lang="pt-BR" baseline="0" dirty="0" smtClean="0"/>
                        <a:t> Integrado a Educação Profissional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1,30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451065">
                <a:tc>
                  <a:txBody>
                    <a:bodyPr/>
                    <a:lstStyle/>
                    <a:p>
                      <a:r>
                        <a:rPr lang="pt-BR" dirty="0" smtClean="0"/>
                        <a:t>Educação Especial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1,20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451065">
                <a:tc>
                  <a:txBody>
                    <a:bodyPr/>
                    <a:lstStyle/>
                    <a:p>
                      <a:r>
                        <a:rPr lang="pt-BR" dirty="0" smtClean="0"/>
                        <a:t>Educação</a:t>
                      </a:r>
                      <a:r>
                        <a:rPr lang="pt-BR" baseline="0" dirty="0" smtClean="0"/>
                        <a:t> indígena e quilombola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1,20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696145">
                <a:tc>
                  <a:txBody>
                    <a:bodyPr/>
                    <a:lstStyle/>
                    <a:p>
                      <a:r>
                        <a:rPr lang="pt-BR" dirty="0" smtClean="0"/>
                        <a:t>EJA integrada a EP de nível</a:t>
                      </a:r>
                      <a:r>
                        <a:rPr lang="pt-BR" baseline="0" dirty="0" smtClean="0"/>
                        <a:t> médio com avaliação no processo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1,00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3300" dirty="0" smtClean="0"/>
              <a:t>FUNDEB e as desigualdades regionais no financiamento do ensino fundamental</a:t>
            </a:r>
          </a:p>
        </p:txBody>
      </p:sp>
      <p:graphicFrame>
        <p:nvGraphicFramePr>
          <p:cNvPr id="3074" name="Object 8"/>
          <p:cNvGraphicFramePr>
            <a:graphicFrameLocks noChangeAspect="1"/>
          </p:cNvGraphicFramePr>
          <p:nvPr/>
        </p:nvGraphicFramePr>
        <p:xfrm>
          <a:off x="755650" y="1428736"/>
          <a:ext cx="7848600" cy="49831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Documento" r:id="rId4" imgW="5890185" imgH="3320031" progId="Word.Document.12">
                  <p:embed/>
                </p:oleObj>
              </mc:Choice>
              <mc:Fallback>
                <p:oleObj name="Documento" r:id="rId4" imgW="5890185" imgH="3320031" progId="Word.Document.12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1428736"/>
                        <a:ext cx="7848600" cy="498317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1662960"/>
            <a:ext cx="7929618" cy="498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Recursos vinculados à MDE – Dourados 2010 (fonte FINBRA)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857364"/>
            <a:ext cx="7715304" cy="44304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3600" dirty="0" smtClean="0"/>
              <a:t>Despesas na Função Educação – Dourados 2010 (fonte FINBRA)</a:t>
            </a:r>
            <a:endParaRPr lang="pt-B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l Próprio">
  <a:themeElements>
    <a:clrScheme name="Capital Próprio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pital Próprio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apital Próprio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166</TotalTime>
  <Words>1361</Words>
  <Application>Microsoft Office PowerPoint</Application>
  <PresentationFormat>Apresentação na tela (4:3)</PresentationFormat>
  <Paragraphs>180</Paragraphs>
  <Slides>30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30</vt:i4>
      </vt:variant>
    </vt:vector>
  </HeadingPairs>
  <TitlesOfParts>
    <vt:vector size="32" baseType="lpstr">
      <vt:lpstr>Capital Próprio</vt:lpstr>
      <vt:lpstr>Documento</vt:lpstr>
      <vt:lpstr>A POLÍTICA RECENTE DE FUNDOS PARA O FINANCIAMENTO DA EDUCAÇÃO E SEUS EFEITOS NO PACTO FEDERATIVO</vt:lpstr>
      <vt:lpstr>QUESTÕES PRÉ – TEXTO Apresentação seminário de Políticas</vt:lpstr>
      <vt:lpstr>PRINCIPAIS CARACTERÍSTICAS:</vt:lpstr>
      <vt:lpstr>Apresentação do PowerPoint</vt:lpstr>
      <vt:lpstr>Definição de MDE na LDB</vt:lpstr>
      <vt:lpstr>Apresentação do PowerPoint</vt:lpstr>
      <vt:lpstr>FUNDEB e as desigualdades regionais no financiamento do ensino fundamental</vt:lpstr>
      <vt:lpstr>Recursos vinculados à MDE – Dourados 2010 (fonte FINBRA)</vt:lpstr>
      <vt:lpstr>Despesas na Função Educação – Dourados 2010 (fonte FINBRA)</vt:lpstr>
      <vt:lpstr>Municipalização do ensino fundamental</vt:lpstr>
      <vt:lpstr>Crianças e jovens brasileiros precisam frequentar escolas de diferentes redes de ensino que, em geral, possuem grandes diferenças de qualidade e padrões de avaliação entre si, o que torna mais difícil ainda a conclusão do ensino fundamental com êxito.</vt:lpstr>
      <vt:lpstr>FUNDEF – divisão de responsabilidades</vt:lpstr>
      <vt:lpstr>Apresentação do PowerPoint</vt:lpstr>
      <vt:lpstr>A BOMBA RELÓGIO</vt:lpstr>
      <vt:lpstr>Fundef e Fundeb – complexidade do financiamento </vt:lpstr>
      <vt:lpstr>Predominância de municípios de pequeno porte demográfico gera um outro problema</vt:lpstr>
      <vt:lpstr>Dimensão das escolas</vt:lpstr>
      <vt:lpstr>FUNDEF X FUNDEB</vt:lpstr>
      <vt:lpstr>R$ 1.618/aluno/ano para garantir um ensino fundamental de qualidade;    R$ 946,29 por aluno/ano, com o FUNDEB  </vt:lpstr>
      <vt:lpstr>VANTAGEM DO FUNDEB</vt:lpstr>
      <vt:lpstr>Apresentação do PowerPoint</vt:lpstr>
      <vt:lpstr>Apresentação do PowerPoint</vt:lpstr>
      <vt:lpstr>CONTROVÉRSIAS DA PONDERAÇÃO</vt:lpstr>
      <vt:lpstr>FINANCIAMENTO DA EJA</vt:lpstr>
      <vt:lpstr>Aspecto em que o FUNDEB representou um indiscutível avanço ante o FUNDEF</vt:lpstr>
      <vt:lpstr>Apresentação do PowerPoint</vt:lpstr>
      <vt:lpstr>Apresentação do PowerPoint</vt:lpstr>
      <vt:lpstr>Saídas ...</vt:lpstr>
      <vt:lpstr>SAÍDAS...</vt:lpstr>
      <vt:lpstr>Uma escola pública única, financiada com presença relevante do governo federal, com a função de reduzir as disparidades regionais e garantir um padrão mínimo de qualidade, administrada de forma coletiva pelos principais interessados em uma escola pública de qualidade: pais, alunos e profissionais da educação.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POLÍTICA RECENTE DE FUNDOS PARA O FINANCIAMENTO DA EDUCAÇÃO E SEUS EFEITOS NO PACTO FEDERATIVO</dc:title>
  <dc:creator>simone</dc:creator>
  <cp:lastModifiedBy>simone</cp:lastModifiedBy>
  <cp:revision>17</cp:revision>
  <dcterms:created xsi:type="dcterms:W3CDTF">2011-09-09T02:47:20Z</dcterms:created>
  <dcterms:modified xsi:type="dcterms:W3CDTF">2012-04-10T20:23:22Z</dcterms:modified>
</cp:coreProperties>
</file>